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Poppins" panose="00000500000000000000" pitchFamily="2" charset="0"/>
      <p:regular r:id="rId11"/>
      <p:bold r:id="rId12"/>
      <p:boldItalic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1263" autoAdjust="0"/>
  </p:normalViewPr>
  <p:slideViewPr>
    <p:cSldViewPr snapToGrid="0" snapToObjects="1">
      <p:cViewPr varScale="1">
        <p:scale>
          <a:sx n="71" d="100"/>
          <a:sy n="71" d="100"/>
        </p:scale>
        <p:origin x="6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presProps" Target="presProps.xml"/></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Hello everyone. Today we're going to talk about an important aspect of writing research papers, specifically how to reference equations. Why is this important? Well, it helps guide your readers through your logical and mathematical reasoning. There are different styles to do this and today, we're going to explore these methods. By the end of this presentation, you'll understand different ways to refer to equations in a computer science research article, helping you make your arguments clearer and more convincing. Let's dive in.</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Alright, let's start with the first two methods: In-Line References and Parenthetical References. In-Line References are casual and direct. We use them when the equation is really relevant to what we're saying in that sentence. For example, we might say, 'From equation 1, we can see that the time complexity of our algorithm is O(n log n).' Simple, right? On the other hand, Parenthetical References are a bit more formal. We use these when our equation supports what we're saying, but isn't the main focus. So, we might say something like, 'The time complexity of our algorithm is O(n log n),' and then, in parentheses, 'see equation 1.' We're basically telling our readers, 'Hey, if you want to see how we got here, check out equation 1.</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Okay, moving on to the next two methods: Direct References and Narrative References. With Direct References, we're straight to the point. We just refer to the equation by its number without even saying the word 'equation'. We use this style when we have lots of equations, and it's clear from the context what we're referring to. We might say, 'As shown by 1, the time complexity of our algorithm is O(n log n).' It's like we're saying, 'Hey, remember equation 1? That's why our time complexity is O(n log n).' Narrative References, though, are a bit more descriptive. We use these when we want to describe the nature or the significance of the equation as part of our text. So, we could say, 'Our conclusion about the time complexity of our algorithm being O(n log n) is drawn from our main result, which is equation 1.' We're giving equation 1 a bit more of a spotlight here, aren't we?</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Before we finish, let's recap a few key points. Firstly, it's really important to be consistent with your referencing style throughout your paper. And remember, always use a clear numbering system for your equations. </a:t>
            </a:r>
            <a:r>
              <a:rPr lang="en-US" sz="1800">
                <a:effectLst/>
                <a:latin typeface="Arial" panose="020B0604020202020204" pitchFamily="34" charset="0"/>
                <a:ea typeface="Arial" panose="020B0604020202020204" pitchFamily="34" charset="0"/>
              </a:rPr>
              <a:t>It helps your reader to follow your argument more easily. </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Referring to </a:t>
            </a:r>
          </a:p>
          <a:p>
            <a:pPr algn="l">
              <a:lnSpc>
                <a:spcPts val="7668"/>
              </a:lnSpc>
              <a:buNone/>
            </a:pPr>
            <a:r>
              <a:rPr lang="en-US" sz="6750" dirty="0">
                <a:solidFill>
                  <a:srgbClr val="FFC000"/>
                </a:solidFill>
                <a:latin typeface="Poppins" pitchFamily="34" charset="0"/>
                <a:ea typeface="Poppins" pitchFamily="34" charset="-122"/>
                <a:cs typeface="Poppins" pitchFamily="34" charset="-120"/>
              </a:rPr>
              <a:t>equations</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4" name="Object 3">
            <a:extLst>
              <a:ext uri="{FF2B5EF4-FFF2-40B4-BE49-F238E27FC236}">
                <a16:creationId xmlns:a16="http://schemas.microsoft.com/office/drawing/2014/main" id="{5DEFC094-137B-2B0B-147C-3CCEADD4252B}"/>
              </a:ext>
            </a:extLst>
          </p:cNvPr>
          <p:cNvSpPr/>
          <p:nvPr/>
        </p:nvSpPr>
        <p:spPr>
          <a:xfrm>
            <a:off x="495175" y="3841911"/>
            <a:ext cx="7021731"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Importance of referencing equations in research papers.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Brief overview of different referencing styles.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Goal of presentation: </a:t>
            </a:r>
            <a:r>
              <a:rPr lang="en-US" sz="2000" dirty="0">
                <a:solidFill>
                  <a:schemeClr val="bg1"/>
                </a:solidFill>
                <a:latin typeface="Poppins" pitchFamily="34" charset="0"/>
                <a:ea typeface="Poppins" pitchFamily="34" charset="-122"/>
                <a:cs typeface="Poppins" pitchFamily="34" charset="-120"/>
              </a:rPr>
              <a:t>Understand different methods to refer to equations in a computer science article.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F89E90C3-8973-7F63-8544-01C28791092C}"/>
              </a:ext>
            </a:extLst>
          </p:cNvPr>
          <p:cNvSpPr/>
          <p:nvPr/>
        </p:nvSpPr>
        <p:spPr>
          <a:xfrm>
            <a:off x="951469" y="92908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In-Line and Parenthetical References</a:t>
            </a:r>
            <a:endParaRPr lang="en-US" sz="3600" dirty="0"/>
          </a:p>
        </p:txBody>
      </p:sp>
      <p:sp>
        <p:nvSpPr>
          <p:cNvPr id="3" name="Object 3">
            <a:extLst>
              <a:ext uri="{FF2B5EF4-FFF2-40B4-BE49-F238E27FC236}">
                <a16:creationId xmlns:a16="http://schemas.microsoft.com/office/drawing/2014/main" id="{97FDC9A5-6949-35E6-E8AA-46E694633088}"/>
              </a:ext>
            </a:extLst>
          </p:cNvPr>
          <p:cNvSpPr/>
          <p:nvPr/>
        </p:nvSpPr>
        <p:spPr>
          <a:xfrm>
            <a:off x="495174" y="2186400"/>
            <a:ext cx="10423838" cy="1651990"/>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In-line reference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Casual and direct way to refer to equations.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Used when the equation is directly relevant to the sentence.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From equation (1), we can infer that the time complexity of the algorithm is O(n log n).</a:t>
            </a:r>
          </a:p>
        </p:txBody>
      </p:sp>
      <p:sp>
        <p:nvSpPr>
          <p:cNvPr id="4" name="Object 3">
            <a:extLst>
              <a:ext uri="{FF2B5EF4-FFF2-40B4-BE49-F238E27FC236}">
                <a16:creationId xmlns:a16="http://schemas.microsoft.com/office/drawing/2014/main" id="{EFE1D34A-D695-9468-3E7C-079E8E6F1CC3}"/>
              </a:ext>
            </a:extLst>
          </p:cNvPr>
          <p:cNvSpPr/>
          <p:nvPr/>
        </p:nvSpPr>
        <p:spPr>
          <a:xfrm>
            <a:off x="495174" y="4190012"/>
            <a:ext cx="10423837" cy="1651990"/>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Parenthetical reference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Formal way of referencing at the end of a sentence or statement.</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Used when the equation supports the sentence but isn't the primary focus.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The time complexity of the algorithm is O(n log n) (see equation 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5" name="Object 1">
            <a:extLst>
              <a:ext uri="{FF2B5EF4-FFF2-40B4-BE49-F238E27FC236}">
                <a16:creationId xmlns:a16="http://schemas.microsoft.com/office/drawing/2014/main" id="{D6FAA31E-884E-C52A-2670-253A77EB9CC1}"/>
              </a:ext>
            </a:extLst>
          </p:cNvPr>
          <p:cNvSpPr/>
          <p:nvPr/>
        </p:nvSpPr>
        <p:spPr>
          <a:xfrm>
            <a:off x="951469" y="92908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In-Line and Parenthetical References</a:t>
            </a:r>
            <a:endParaRPr lang="en-US" sz="3600" dirty="0"/>
          </a:p>
        </p:txBody>
      </p:sp>
      <p:sp>
        <p:nvSpPr>
          <p:cNvPr id="7" name="Object 3">
            <a:extLst>
              <a:ext uri="{FF2B5EF4-FFF2-40B4-BE49-F238E27FC236}">
                <a16:creationId xmlns:a16="http://schemas.microsoft.com/office/drawing/2014/main" id="{24A4BACA-BB73-2064-AEFE-DB01748A1CB6}"/>
              </a:ext>
            </a:extLst>
          </p:cNvPr>
          <p:cNvSpPr/>
          <p:nvPr/>
        </p:nvSpPr>
        <p:spPr>
          <a:xfrm>
            <a:off x="495174" y="2186400"/>
            <a:ext cx="10423838" cy="1651990"/>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Direct reference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Directly refers to the equation by its number without using the word </a:t>
            </a:r>
            <a:r>
              <a:rPr lang="en-US" sz="2000" i="1" dirty="0">
                <a:solidFill>
                  <a:srgbClr val="FFC000"/>
                </a:solidFill>
                <a:latin typeface="Poppins" pitchFamily="34" charset="0"/>
                <a:ea typeface="Poppins" pitchFamily="34" charset="-122"/>
                <a:cs typeface="Poppins" pitchFamily="34" charset="-120"/>
              </a:rPr>
              <a:t>equation</a:t>
            </a:r>
            <a:r>
              <a:rPr lang="en-US" sz="2000" dirty="0">
                <a:solidFill>
                  <a:srgbClr val="FFC000"/>
                </a:solidFill>
                <a:latin typeface="Poppins" pitchFamily="34" charset="0"/>
                <a:ea typeface="Poppins" pitchFamily="34" charset="-122"/>
                <a:cs typeface="Poppins" pitchFamily="34" charset="-120"/>
              </a:rPr>
              <a:t>. Often used when the document contains many equations.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As demonstrated by (1), the time complexity of the algorithm is O(n log n).</a:t>
            </a:r>
          </a:p>
        </p:txBody>
      </p:sp>
      <p:sp>
        <p:nvSpPr>
          <p:cNvPr id="8" name="Object 3">
            <a:extLst>
              <a:ext uri="{FF2B5EF4-FFF2-40B4-BE49-F238E27FC236}">
                <a16:creationId xmlns:a16="http://schemas.microsoft.com/office/drawing/2014/main" id="{C3FE47EC-EB27-A09E-1A43-89CC2113AFDD}"/>
              </a:ext>
            </a:extLst>
          </p:cNvPr>
          <p:cNvSpPr/>
          <p:nvPr/>
        </p:nvSpPr>
        <p:spPr>
          <a:xfrm>
            <a:off x="495174" y="4190012"/>
            <a:ext cx="10423837" cy="1651990"/>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latin typeface="Arial" panose="020B0604020202020204" pitchFamily="34" charset="0"/>
                <a:ea typeface="ＭＳ 明朝" panose="02020609040205080304" pitchFamily="17" charset="-128"/>
              </a:rPr>
              <a:t>Narrative</a:t>
            </a:r>
            <a:r>
              <a:rPr lang="en-US" sz="2000" dirty="0">
                <a:solidFill>
                  <a:schemeClr val="bg1"/>
                </a:solidFill>
                <a:effectLst/>
                <a:latin typeface="Arial" panose="020B0604020202020204" pitchFamily="34" charset="0"/>
                <a:ea typeface="ＭＳ 明朝" panose="02020609040205080304" pitchFamily="17" charset="-128"/>
              </a:rPr>
              <a:t> reference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Formal way of referencing at the end of a sentence or statement.</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Used when the equation supports the sentence but isn't the primary focus.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The time complexity of the algorithm is O(n log n) (see equation 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CDC28F91-04D8-4218-B78C-A304586877BC}"/>
              </a:ext>
            </a:extLst>
          </p:cNvPr>
          <p:cNvSpPr/>
          <p:nvPr/>
        </p:nvSpPr>
        <p:spPr>
          <a:xfrm>
            <a:off x="951469" y="106355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
        <p:nvSpPr>
          <p:cNvPr id="3" name="TextBox 2">
            <a:extLst>
              <a:ext uri="{FF2B5EF4-FFF2-40B4-BE49-F238E27FC236}">
                <a16:creationId xmlns:a16="http://schemas.microsoft.com/office/drawing/2014/main" id="{3F3E14B2-FDD7-438E-3541-E88F104B1914}"/>
              </a:ext>
            </a:extLst>
          </p:cNvPr>
          <p:cNvSpPr txBox="1"/>
          <p:nvPr/>
        </p:nvSpPr>
        <p:spPr>
          <a:xfrm>
            <a:off x="1264307" y="2959977"/>
            <a:ext cx="7059422" cy="1877437"/>
          </a:xfrm>
          <a:prstGeom prst="rect">
            <a:avLst/>
          </a:prstGeom>
          <a:noFill/>
        </p:spPr>
        <p:txBody>
          <a:bodyPr wrap="square" rtlCol="0">
            <a:spAutoFit/>
          </a:bodyPr>
          <a:lstStyle/>
          <a:p>
            <a:endParaRPr lang="en-US" sz="1800" dirty="0">
              <a:solidFill>
                <a:srgbClr val="FFFFFF"/>
              </a:solidFill>
              <a:latin typeface="Poppins" pitchFamily="34" charset="0"/>
              <a:ea typeface="Poppins" pitchFamily="34" charset="-122"/>
              <a:cs typeface="Poppins" pitchFamily="34" charset="-120"/>
            </a:endParaRPr>
          </a:p>
          <a:p>
            <a:r>
              <a:rPr lang="en-US" sz="2000" dirty="0">
                <a:solidFill>
                  <a:srgbClr val="FFC000"/>
                </a:solidFill>
                <a:latin typeface="Poppins" pitchFamily="34" charset="0"/>
                <a:ea typeface="Poppins" pitchFamily="34" charset="-122"/>
                <a:cs typeface="Poppins" pitchFamily="34" charset="-120"/>
              </a:rPr>
              <a:t>Remember:</a:t>
            </a:r>
          </a:p>
          <a:p>
            <a:r>
              <a:rPr lang="en-US" sz="2000" dirty="0">
                <a:solidFill>
                  <a:srgbClr val="FFC000"/>
                </a:solidFill>
                <a:latin typeface="Poppins" pitchFamily="34" charset="0"/>
                <a:ea typeface="Poppins" pitchFamily="34" charset="-122"/>
                <a:cs typeface="Poppins" pitchFamily="34" charset="-120"/>
              </a:rPr>
              <a:t> </a:t>
            </a:r>
          </a:p>
          <a:p>
            <a:r>
              <a:rPr lang="en-US" sz="2000" dirty="0">
                <a:solidFill>
                  <a:srgbClr val="FFFFFF"/>
                </a:solidFill>
                <a:latin typeface="Poppins" pitchFamily="34" charset="0"/>
                <a:ea typeface="Poppins" pitchFamily="34" charset="-122"/>
                <a:cs typeface="Poppins" pitchFamily="34" charset="-120"/>
              </a:rPr>
              <a:t>Importance of consistency in referencing equations throughout the document.</a:t>
            </a:r>
          </a:p>
          <a:p>
            <a:endParaRPr lang="en-US" dirty="0">
              <a:solidFill>
                <a:schemeClr val="bg1"/>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742</Words>
  <Application>Microsoft Office PowerPoint</Application>
  <PresentationFormat>Widescreen</PresentationFormat>
  <Paragraphs>35</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Symbol</vt:lpstr>
      <vt:lpstr>Poppins</vt:lpstr>
      <vt:lpstr>Arial</vt:lpstr>
      <vt:lpstr>Calibri</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9</cp:revision>
  <dcterms:created xsi:type="dcterms:W3CDTF">2023-08-09T04:07:22Z</dcterms:created>
  <dcterms:modified xsi:type="dcterms:W3CDTF">2023-08-10T03:53:41Z</dcterms:modified>
</cp:coreProperties>
</file>